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was also sad that he lost the chance to work for the country.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他也很难过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因为他失去了为国家工作的机会。</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可知，龚自珍因为失去为国家效力的机会，即不能为国家做任何事而难过。故选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670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Gong’s poems, “fallen flowers” refer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himself	B. autumn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feeling	D. his country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912577" y="908720"/>
            <a:ext cx="5288113" cy="650999"/>
          </a:xfrm>
          <a:prstGeom prst="rect">
            <a:avLst/>
          </a:prstGeom>
        </p:spPr>
      </p:pic>
      <p:sp>
        <p:nvSpPr>
          <p:cNvPr id="4" name="矩形 3"/>
          <p:cNvSpPr/>
          <p:nvPr/>
        </p:nvSpPr>
        <p:spPr>
          <a:xfrm>
            <a:off x="1109998" y="930640"/>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3400719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词义猜测题。根据最后一段</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told the readers to believe fallen flowers would nurture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滋养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flowers growth next spring instead.As a patriot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爱国主义者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went on to teach a lot of excellent students during the rest of his life.He still cared about the country and would do something for the country in other ways</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901662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他告诉读者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要相信落花会在明年春天促进花朵的生长。作为一名爱国者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他在余生中继续教了很多优秀的学生。他仍然关心这个国家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并会以其他方式为国家做点什么。</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可知，龚自珍以落花自比，表明自己虽离开官场，但仍会像落花滋养花朵一样，以其他方式为国家培养人才，继续为国家做贡献，所以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“fallen flowers”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指的是他自己。故选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2627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passage, how did Gong feel when returning to his hometown</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Proud.	B. Sad.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	D. Bored.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880724" y="1006606"/>
            <a:ext cx="6109789" cy="577652"/>
          </a:xfrm>
          <a:prstGeom prst="rect">
            <a:avLst/>
          </a:prstGeom>
        </p:spPr>
      </p:pic>
      <p:sp>
        <p:nvSpPr>
          <p:cNvPr id="4" name="矩形 3"/>
          <p:cNvSpPr/>
          <p:nvPr/>
        </p:nvSpPr>
        <p:spPr>
          <a:xfrm>
            <a:off x="1097777" y="925972"/>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268529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推理判断题。根据最后一段</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told the readers to believe fallen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滋养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flowers would nurture flowers growth next spring instead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a patriot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爱国主义者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went on to teach a lot of excellent students during the rest of his life</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1796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still cared about the country and would do something for the country in other ways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可知，龚自珍虽因离开北京、失去为国家效力的机会而难过，但他以落花自比，表明会继续为国家做贡献，体现出他的自豪，认为自己仍然以其他方式为国家奉献。故选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1766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3"/>
            <a:ext cx="11567000" cy="5409475"/>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43282"/>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31256"/>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It was clear that the poet was sad to leave Beijing because he had many friends there.</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很</a:t>
            </a:r>
            <a:r>
              <a:rPr lang="zh-CN" altLang="zh-CN">
                <a:latin typeface="Times New Roman" panose="02020603050405020304" pitchFamily="18" charset="0"/>
                <a:ea typeface="楷体" panose="02010609060101010101" pitchFamily="49" charset="-122"/>
                <a:cs typeface="Times New Roman" panose="02020603050405020304" pitchFamily="18" charset="0"/>
              </a:rPr>
              <a:t>明显</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这位诗人离开北京是很难过的</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因为他在那里有很多朋友。</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that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引导的是主语从句；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because</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引导的是原因状语从句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793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657102" y="663818"/>
            <a:ext cx="11017224" cy="1389660"/>
          </a:xfrm>
          <a:prstGeom prst="rect">
            <a:avLst/>
          </a:prstGeom>
        </p:spPr>
      </p:pic>
      <p:pic>
        <p:nvPicPr>
          <p:cNvPr id="6" name="图片 5"/>
          <p:cNvPicPr>
            <a:picLocks noChangeAspect="1"/>
          </p:cNvPicPr>
          <p:nvPr/>
        </p:nvPicPr>
        <p:blipFill>
          <a:blip r:embed="rId3"/>
          <a:stretch>
            <a:fillRect/>
          </a:stretch>
        </p:blipFill>
        <p:spPr>
          <a:xfrm>
            <a:off x="550590" y="2160926"/>
            <a:ext cx="3024336" cy="790377"/>
          </a:xfrm>
          <a:prstGeom prst="rect">
            <a:avLst/>
          </a:prstGeom>
        </p:spPr>
      </p:pic>
      <p:sp>
        <p:nvSpPr>
          <p:cNvPr id="7" name="内容占位符 1"/>
          <p:cNvSpPr>
            <a:spLocks noGrp="1"/>
          </p:cNvSpPr>
          <p:nvPr>
            <p:ph idx="1"/>
          </p:nvPr>
        </p:nvSpPr>
        <p:spPr>
          <a:xfrm>
            <a:off x="360854" y="2132856"/>
            <a:ext cx="11485848" cy="3132332"/>
          </a:xfrm>
        </p:spPr>
        <p:txBody>
          <a:bodyPr/>
          <a:lstStyle/>
          <a:p>
            <a:pPr hangingPunct="0">
              <a:spcAft>
                <a:spcPts val="0"/>
              </a:spcAft>
            </a:pPr>
            <a:r>
              <a:rPr lang="en-US" altLang="zh-CN" sz="340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sz="3400">
                <a:latin typeface="Times New Roman" panose="02020603050405020304" pitchFamily="18" charset="0"/>
                <a:ea typeface="楷体" panose="02010609060101010101" pitchFamily="49" charset="-122"/>
                <a:cs typeface="Times New Roman" panose="02020603050405020304" pitchFamily="18" charset="0"/>
              </a:rPr>
              <a:t>介绍了清代诗人龚自珍的生平及其代表作《己亥杂诗》的创作背景。文章通过分析诗中</a:t>
            </a:r>
            <a:r>
              <a:rPr lang="en-US" altLang="zh-CN" sz="3400">
                <a:latin typeface="宋体" panose="02010600030101010101" pitchFamily="2" charset="-122"/>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落日</a:t>
            </a:r>
            <a:r>
              <a:rPr lang="en-US" altLang="zh-CN" sz="3400">
                <a:latin typeface="宋体" panose="02010600030101010101" pitchFamily="2" charset="-122"/>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和</a:t>
            </a:r>
            <a:r>
              <a:rPr lang="en-US" altLang="zh-CN" sz="3400">
                <a:latin typeface="宋体" panose="02010600030101010101" pitchFamily="2" charset="-122"/>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落花</a:t>
            </a:r>
            <a:r>
              <a:rPr lang="en-US" altLang="zh-CN" sz="3400">
                <a:latin typeface="宋体" panose="02010600030101010101" pitchFamily="2" charset="-122"/>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的意象</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展现了他对国家命运的关切与爱国情怀。尽管仕途失意</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他仍以教学等方式继续为国家培养人才</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3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0854" y="5148566"/>
            <a:ext cx="11485848" cy="77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江苏泰州海陵区期末</a:t>
            </a:r>
            <a:r>
              <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5001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08720"/>
            <a:ext cx="11485848" cy="4713598"/>
          </a:xfrm>
        </p:spPr>
        <p:txBody>
          <a:bodyPr/>
          <a:lstStyle/>
          <a:p>
            <a:pPr hangingPunct="0">
              <a:lnSpc>
                <a:spcPct val="130000"/>
              </a:lnSpc>
              <a:spcAft>
                <a:spcPts val="0"/>
              </a:spcAft>
            </a:pP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Gong Zizhen was a famous poet and thinker in </a:t>
            </a: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p>
          <a:p>
            <a:pPr hangingPunct="0">
              <a:lnSpc>
                <a:spcPct val="130000"/>
              </a:lnSpc>
              <a:spcAft>
                <a:spcPts val="0"/>
              </a:spcAft>
            </a:pP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Qing </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Dynasty. He was born in Zhejiang in 1792. </a:t>
            </a: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p>
          <a:p>
            <a:pPr hangingPunct="0">
              <a:lnSpc>
                <a:spcPct val="130000"/>
              </a:lnSpc>
              <a:spcAft>
                <a:spcPts val="0"/>
              </a:spcAft>
            </a:pP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young, </a:t>
            </a:r>
            <a:r>
              <a:rPr lang="en-US" altLang="zh-CN" sz="3300"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worked very hard </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was crazy about </a:t>
            </a:r>
            <a:endPar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33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1839</a:t>
            </a:r>
            <a:r>
              <a:rPr lang="zh-CN"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wrote over 300 poems. Most of </a:t>
            </a:r>
            <a:r>
              <a:rPr lang="en-US" altLang="zh-CN" sz="33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a:t>
            </a:r>
          </a:p>
          <a:p>
            <a:pPr hangingPunct="0">
              <a:lnSpc>
                <a:spcPct val="130000"/>
              </a:lnSpc>
              <a:spcAft>
                <a:spcPts val="0"/>
              </a:spcAft>
            </a:pPr>
            <a:r>
              <a:rPr lang="en-US" altLang="zh-CN" sz="3300" spc="-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a:t>
            </a:r>
            <a:r>
              <a:rPr lang="en-US" altLang="zh-CN" sz="3300" spc="-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social problems. One of </a:t>
            </a:r>
            <a:r>
              <a:rPr lang="en-US" altLang="zh-CN" sz="3300"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was </a:t>
            </a:r>
            <a:r>
              <a:rPr lang="en-US" altLang="zh-CN" sz="3300" i="1" spc="-6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Miscellanies</a:t>
            </a:r>
          </a:p>
          <a:p>
            <a:pPr hangingPunct="0">
              <a:lnSpc>
                <a:spcPct val="130000"/>
              </a:lnSpc>
              <a:spcAft>
                <a:spcPts val="0"/>
              </a:spcAft>
            </a:pPr>
            <a:r>
              <a:rPr lang="en-US" altLang="zh-CN" sz="3300"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33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1839</a:t>
            </a:r>
            <a:r>
              <a:rPr lang="zh-CN"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i="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《己亥杂诗》</a:t>
            </a:r>
            <a:r>
              <a:rPr lang="zh-CN"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it clearly showed his </a:t>
            </a:r>
            <a:r>
              <a:rPr lang="en-US" altLang="zh-CN" sz="3300" spc="-1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 feelings of saving poor people and doing something for the country.</a:t>
            </a:r>
            <a:endParaRPr lang="zh-CN" altLang="zh-CN" sz="3300" spc="-16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0068558" y="1124541"/>
            <a:ext cx="1605768" cy="2943909"/>
          </a:xfrm>
          <a:prstGeom prst="rect">
            <a:avLst/>
          </a:prstGeom>
        </p:spPr>
      </p:pic>
    </p:spTree>
    <p:extLst>
      <p:ext uri="{BB962C8B-B14F-4D97-AF65-F5344CB8AC3E}">
        <p14:creationId xmlns:p14="http://schemas.microsoft.com/office/powerpoint/2010/main" val="3667865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first, Gong wrote about what was happening at that time. As a member of government of the Qing Dynasty, Gong agreed with Lin Zexu’s decision. However, they failed and Gong had to return to his hometown.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19217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Gong wrote about the falling sun. In Chinese poetry, to write about the falling sun is to write about the passing of time and the loss of hope. It was clear that the poet was sad to leave Beijing because he had many friends there. He was also sad that he lost the chance to work for the country.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9738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27200"/>
            <a:ext cx="11485848" cy="5871479"/>
          </a:xfrm>
        </p:spPr>
        <p:txBody>
          <a:bodyPr/>
          <a:lstStyle/>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Gong’s sadness was true, but it didn’t go on too long. At the end of the poem, Gong wrote about the “fallen flowers”. He didn’t say much about his sadness any more. He told the readers to believe fallen flowers would nurture</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滋养</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flowers’ growth next spring instead. As a patriot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爱国主义者</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went on to teach a lot of excellent students during the rest of his life. He still cared about the country and would do something for the country in other ways.</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00529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Gong wrote the poem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Miscellanies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1839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 young age	B. in his last years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in his forties	D. in his thirties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15616" y="925972"/>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3770561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86145"/>
          </a:xfrm>
        </p:spPr>
        <p:txBody>
          <a:bodyPr/>
          <a:lstStyle/>
          <a:p>
            <a:pPr hangingPunct="0">
              <a:spcAft>
                <a:spcPts val="0"/>
              </a:spcAft>
            </a:pP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推理判断题。根据第一段</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Gong Zizhen was a famous poet and thinker in the Qing Dynasty. He was born in Zhejiang in 1792.</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龚自珍是清代著名的诗人和思想家。</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1792</a:t>
            </a:r>
            <a:r>
              <a:rPr lang="zh-CN" altLang="zh-CN" sz="3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年生于浙江。</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1839 ... One of them was </a:t>
            </a:r>
            <a:r>
              <a:rPr lang="en-US" altLang="zh-CN" sz="3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Miscellanies</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1839</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《己亥杂诗》</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可知，龚自珍出生于</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1792</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1839</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年写了《己亥杂诗》。</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1839</a:t>
            </a:r>
            <a:r>
              <a:rPr lang="zh-CN" altLang="en-US" sz="3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1792</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47</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1839</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年他四十多岁。故选</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1504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Gong felt sad about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passage.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teaching more students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stopping writing poems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meeting friends in Beijing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doing nothing for the country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00776" y="925972"/>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354702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803</Words>
  <Application>Microsoft Office PowerPoint</Application>
  <PresentationFormat>自定义</PresentationFormat>
  <Paragraphs>40</Paragraphs>
  <Slides>17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仿宋</vt:lpstr>
      <vt:lpstr>黑体</vt:lpstr>
      <vt:lpstr>楷体</vt:lpstr>
      <vt:lpstr>宋体</vt:lpstr>
      <vt:lpstr>微软雅黑</vt:lpstr>
      <vt:lpstr>Arial</vt:lpstr>
      <vt:lpstr>Book Antiqua</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